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7" r:id="rId6"/>
    <p:sldId id="258" r:id="rId7"/>
    <p:sldId id="259"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30.01.2017</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30.01.2017</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30.01.2017</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30.01.2017</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30.01.2017</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30.01.2017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30.01.2017</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30.01.2017</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30.01.2017</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1296143"/>
          </a:xfrm>
        </p:spPr>
        <p:txBody>
          <a:bodyPr>
            <a:normAutofit/>
          </a:bodyPr>
          <a:lstStyle/>
          <a:p>
            <a:pPr algn="ctr"/>
            <a:r>
              <a:rPr lang="ru-RU" sz="2400" dirty="0" smtClean="0"/>
              <a:t>Ставропольский государственный аграрный университет</a:t>
            </a:r>
            <a:br>
              <a:rPr lang="ru-RU" sz="2400" dirty="0" smtClean="0"/>
            </a:br>
            <a:r>
              <a:rPr lang="ru-RU" sz="2400" dirty="0" smtClean="0"/>
              <a:t>                                            Кафедра   ИС</a:t>
            </a:r>
            <a:endParaRPr lang="ru-RU" sz="2400" dirty="0"/>
          </a:p>
        </p:txBody>
      </p:sp>
      <p:sp>
        <p:nvSpPr>
          <p:cNvPr id="3" name="Подзаголовок 2"/>
          <p:cNvSpPr>
            <a:spLocks noGrp="1"/>
          </p:cNvSpPr>
          <p:nvPr>
            <p:ph type="subTitle" idx="1"/>
          </p:nvPr>
        </p:nvSpPr>
        <p:spPr>
          <a:xfrm>
            <a:off x="1371600" y="1556792"/>
            <a:ext cx="6400800" cy="4082008"/>
          </a:xfrm>
        </p:spPr>
        <p:txBody>
          <a:bodyPr/>
          <a:lstStyle/>
          <a:p>
            <a:r>
              <a:rPr lang="ru-RU" dirty="0" smtClean="0"/>
              <a:t>Практическое занятие</a:t>
            </a:r>
          </a:p>
          <a:p>
            <a:r>
              <a:rPr lang="ru-RU" dirty="0" smtClean="0"/>
              <a:t>Специальность: Бизнес-информатика</a:t>
            </a:r>
          </a:p>
          <a:p>
            <a:r>
              <a:rPr lang="ru-RU" dirty="0" smtClean="0"/>
              <a:t>Тема: «Процедурный уровень информационной безопасности- Физическая защита»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Реализация стратегии физической защиты</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Подготовка к реализации выбранной стратегии состоит в выработке плана действий в экстренных ситуациях и по их окончании, а также в обеспечении некоторой избыточности критичных ресурсов. Последнее возможно и без большого расхода средств, если заключить с одной или несколькими организациями соглашения о взаимной поддержке в случае аварий - те, кто не пострадал, предоставляют часть своих ресурсов во временное пользование менее удачливым партнерам.</a:t>
            </a:r>
          </a:p>
          <a:p>
            <a:r>
              <a:rPr lang="ru-RU" dirty="0" smtClean="0"/>
              <a:t>Избыточность обеспечивается также мерами резервного копирования, хранением копий в нескольких местах, представлением информации в разных видах (на бумаге и в файлах) и т.д.</a:t>
            </a:r>
          </a:p>
          <a:p>
            <a:r>
              <a:rPr lang="ru-RU" dirty="0" smtClean="0"/>
              <a:t>Имеет смысл заключить соглашение с поставщиками информационных услуг о первоочередном обслуживании в критических ситуациях или заключать соглашения с несколькими поставщиками. Правда, эти меры могут потребовать определенных расходов.</a:t>
            </a:r>
          </a:p>
          <a:p>
            <a:r>
              <a:rPr lang="ru-RU" dirty="0" smtClean="0"/>
              <a:t>Проверка стратегии производится путем анализа подготовленного плана, принятых и намеченных мер.</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Задание 1</a:t>
            </a:r>
            <a:endParaRPr lang="ru-RU" dirty="0"/>
          </a:p>
        </p:txBody>
      </p:sp>
      <p:sp>
        <p:nvSpPr>
          <p:cNvPr id="3" name="Содержимое 2"/>
          <p:cNvSpPr>
            <a:spLocks noGrp="1"/>
          </p:cNvSpPr>
          <p:nvPr>
            <p:ph sz="quarter" idx="1"/>
          </p:nvPr>
        </p:nvSpPr>
        <p:spPr/>
        <p:txBody>
          <a:bodyPr/>
          <a:lstStyle/>
          <a:p>
            <a:r>
              <a:rPr lang="ru-RU" dirty="0" smtClean="0"/>
              <a:t>Задание</a:t>
            </a:r>
          </a:p>
          <a:p>
            <a:r>
              <a:rPr lang="ru-RU" dirty="0" smtClean="0"/>
              <a:t>1. Провести анализ аудитории с точки зрения утечки информации.</a:t>
            </a:r>
          </a:p>
          <a:p>
            <a:r>
              <a:rPr lang="ru-RU" dirty="0" smtClean="0"/>
              <a:t>2. Какие предложения по </a:t>
            </a:r>
            <a:r>
              <a:rPr lang="ru-RU" smtClean="0"/>
              <a:t>защите </a:t>
            </a:r>
            <a:r>
              <a:rPr lang="ru-RU" smtClean="0"/>
              <a:t>утечки </a:t>
            </a:r>
            <a:r>
              <a:rPr lang="ru-RU" dirty="0" smtClean="0"/>
              <a:t>информации.</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Физическая защита</a:t>
            </a:r>
            <a:endParaRPr lang="ru-RU" dirty="0"/>
          </a:p>
        </p:txBody>
      </p:sp>
      <p:sp>
        <p:nvSpPr>
          <p:cNvPr id="3" name="Содержимое 2"/>
          <p:cNvSpPr>
            <a:spLocks noGrp="1"/>
          </p:cNvSpPr>
          <p:nvPr>
            <p:ph idx="1"/>
          </p:nvPr>
        </p:nvSpPr>
        <p:spPr/>
        <p:txBody>
          <a:bodyPr>
            <a:normAutofit/>
          </a:bodyPr>
          <a:lstStyle/>
          <a:p>
            <a:pPr algn="just"/>
            <a:r>
              <a:rPr lang="ru-RU" sz="1400" b="1" dirty="0" smtClean="0">
                <a:latin typeface="Times New Roman" pitchFamily="18" charset="0"/>
                <a:cs typeface="Times New Roman" pitchFamily="18" charset="0"/>
              </a:rPr>
              <a:t>Физическая защита</a:t>
            </a:r>
          </a:p>
          <a:p>
            <a:pPr algn="just"/>
            <a:r>
              <a:rPr lang="ru-RU" sz="1400" dirty="0" smtClean="0">
                <a:latin typeface="Times New Roman" pitchFamily="18" charset="0"/>
                <a:cs typeface="Times New Roman" pitchFamily="18" charset="0"/>
              </a:rPr>
              <a:t>Безопасность информационной системы зависит от окружения, в котором она функционирует. Необходимо принять меры для защиты зданий и прилегающей территории, поддерживающей инфраструктуры, вычислительной техники, носителей данных.</a:t>
            </a:r>
          </a:p>
          <a:p>
            <a:pPr algn="just"/>
            <a:r>
              <a:rPr lang="ru-RU" sz="1400" dirty="0" smtClean="0">
                <a:latin typeface="Times New Roman" pitchFamily="18" charset="0"/>
                <a:cs typeface="Times New Roman" pitchFamily="18" charset="0"/>
              </a:rPr>
              <a:t>Основной принцип физической защиты, соблюдение которого следует постоянно контролировать, формулируется как "непрерывность защиты в пространстве и времени.</a:t>
            </a:r>
          </a:p>
          <a:p>
            <a:pPr algn="just"/>
            <a:endParaRPr lang="ru-RU" sz="1400" dirty="0" smtClean="0">
              <a:latin typeface="Times New Roman" pitchFamily="18" charset="0"/>
              <a:cs typeface="Times New Roman" pitchFamily="18" charset="0"/>
            </a:endParaRPr>
          </a:p>
          <a:p>
            <a:pPr algn="just"/>
            <a:r>
              <a:rPr lang="ru-RU" sz="1400" dirty="0" smtClean="0">
                <a:latin typeface="Times New Roman" pitchFamily="18" charset="0"/>
                <a:cs typeface="Times New Roman" pitchFamily="18" charset="0"/>
              </a:rPr>
              <a:t>Мы кратко рассмотрим следующие </a:t>
            </a:r>
            <a:r>
              <a:rPr lang="ru-RU" sz="1400" b="1" dirty="0" smtClean="0">
                <a:latin typeface="Times New Roman" pitchFamily="18" charset="0"/>
                <a:cs typeface="Times New Roman" pitchFamily="18" charset="0"/>
              </a:rPr>
              <a:t>направления физической защиты:</a:t>
            </a:r>
          </a:p>
          <a:p>
            <a:pPr algn="just"/>
            <a:r>
              <a:rPr lang="ru-RU" sz="1400" dirty="0" smtClean="0">
                <a:latin typeface="Times New Roman" pitchFamily="18" charset="0"/>
                <a:cs typeface="Times New Roman" pitchFamily="18" charset="0"/>
              </a:rPr>
              <a:t>физическое управление доступом</a:t>
            </a:r>
            <a:r>
              <a:rPr lang="ru-RU" sz="1400" b="1" dirty="0" smtClean="0">
                <a:latin typeface="Times New Roman" pitchFamily="18" charset="0"/>
                <a:cs typeface="Times New Roman" pitchFamily="18" charset="0"/>
              </a:rPr>
              <a:t>;</a:t>
            </a:r>
          </a:p>
          <a:p>
            <a:pPr algn="just"/>
            <a:r>
              <a:rPr lang="ru-RU" sz="1400" dirty="0" smtClean="0">
                <a:latin typeface="Times New Roman" pitchFamily="18" charset="0"/>
                <a:cs typeface="Times New Roman" pitchFamily="18" charset="0"/>
              </a:rPr>
              <a:t>противопожарные меры;</a:t>
            </a:r>
          </a:p>
          <a:p>
            <a:pPr algn="just"/>
            <a:r>
              <a:rPr lang="ru-RU" sz="1400" dirty="0" smtClean="0">
                <a:latin typeface="Times New Roman" pitchFamily="18" charset="0"/>
                <a:cs typeface="Times New Roman" pitchFamily="18" charset="0"/>
              </a:rPr>
              <a:t>защита поддерживающей инфраструктуры;</a:t>
            </a:r>
          </a:p>
          <a:p>
            <a:pPr algn="just"/>
            <a:r>
              <a:rPr lang="ru-RU" sz="1400" dirty="0" smtClean="0">
                <a:latin typeface="Times New Roman" pitchFamily="18" charset="0"/>
                <a:cs typeface="Times New Roman" pitchFamily="18" charset="0"/>
              </a:rPr>
              <a:t>защита от перехвата данных;</a:t>
            </a:r>
          </a:p>
          <a:p>
            <a:pPr algn="just"/>
            <a:r>
              <a:rPr lang="ru-RU" sz="1400" dirty="0" smtClean="0">
                <a:latin typeface="Times New Roman" pitchFamily="18" charset="0"/>
                <a:cs typeface="Times New Roman" pitchFamily="18" charset="0"/>
              </a:rPr>
              <a:t>защита мобильных систем.</a:t>
            </a:r>
          </a:p>
          <a:p>
            <a:pPr algn="just"/>
            <a:r>
              <a:rPr lang="ru-RU" sz="1400" dirty="0" smtClean="0">
                <a:latin typeface="Times New Roman" pitchFamily="18" charset="0"/>
                <a:cs typeface="Times New Roman" pitchFamily="18" charset="0"/>
              </a:rPr>
              <a:t>Меры физического управления доступом позволяют контролировать и при необходимости ограничивать вход и выход сотрудников и посетителей. Контролироваться может все здание организации, а также отдельные помещения, например, те, где расположены серверы, коммуникационная аппаратура и т.п.</a:t>
            </a:r>
            <a:endParaRPr lang="ru-RU" sz="1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Проектирование физической защиты</a:t>
            </a:r>
            <a:endParaRPr lang="ru-RU" dirty="0"/>
          </a:p>
        </p:txBody>
      </p:sp>
      <p:sp>
        <p:nvSpPr>
          <p:cNvPr id="3" name="Содержимое 2"/>
          <p:cNvSpPr>
            <a:spLocks noGrp="1"/>
          </p:cNvSpPr>
          <p:nvPr>
            <p:ph idx="1"/>
          </p:nvPr>
        </p:nvSpPr>
        <p:spPr/>
        <p:txBody>
          <a:bodyPr>
            <a:normAutofit/>
          </a:bodyPr>
          <a:lstStyle/>
          <a:p>
            <a:pPr algn="just"/>
            <a:r>
              <a:rPr lang="ru-RU" sz="1400" dirty="0" smtClean="0">
                <a:latin typeface="Times New Roman" pitchFamily="18" charset="0"/>
                <a:cs typeface="Times New Roman" pitchFamily="18" charset="0"/>
              </a:rPr>
              <a:t>При проектировании и реализации мер физического управления доступом целесообразно применять объектный подход. </a:t>
            </a:r>
          </a:p>
          <a:p>
            <a:pPr algn="just"/>
            <a:r>
              <a:rPr lang="ru-RU" sz="1400" b="1" dirty="0" smtClean="0">
                <a:latin typeface="Times New Roman" pitchFamily="18" charset="0"/>
                <a:cs typeface="Times New Roman" pitchFamily="18" charset="0"/>
              </a:rPr>
              <a:t>Во-первых, </a:t>
            </a:r>
            <a:r>
              <a:rPr lang="ru-RU" sz="1400" dirty="0" smtClean="0">
                <a:latin typeface="Times New Roman" pitchFamily="18" charset="0"/>
                <a:cs typeface="Times New Roman" pitchFamily="18" charset="0"/>
              </a:rPr>
              <a:t>определяется периметр безопасности, ограничивающий контролируемую территорию. На этом уровне детализации важно продумать внешний интерфейс организации - порядок входа/выхода штатных сотрудников и посетителей, вноса/выноса техники. Все, что не входит во внешний интерфейс, должно быть инкапсулировано, то есть защищено от нелегальных проникновений.</a:t>
            </a:r>
          </a:p>
          <a:p>
            <a:pPr algn="just"/>
            <a:r>
              <a:rPr lang="ru-RU" sz="1400" b="1" dirty="0" smtClean="0">
                <a:latin typeface="Times New Roman" pitchFamily="18" charset="0"/>
                <a:cs typeface="Times New Roman" pitchFamily="18" charset="0"/>
              </a:rPr>
              <a:t>Во-вторых</a:t>
            </a:r>
            <a:r>
              <a:rPr lang="ru-RU" sz="1400" dirty="0" smtClean="0">
                <a:latin typeface="Times New Roman" pitchFamily="18" charset="0"/>
                <a:cs typeface="Times New Roman" pitchFamily="18" charset="0"/>
              </a:rPr>
              <a:t>, производится декомпозиция контролируемой территории, выделяются (под)объекты и связи (проходы) между ними. При такой, более глубокой детализации следует выделить среди подобъектов наиболее критичные с точки зрения безопасности и обеспечить им повышенное внимание. Декомпозиция должна быть семантически оправданной, обеспечивающей разграничение разнородных сущностей, таких как оборудование разных владельцев или персонал, работающий с данными разной степени критичности. Важно сделать так, чтобы посетители, по возможности, не имели непосредственного доступа к компьютерам или, в крайнем случае, позаботиться о том, чтобы от окон и дверей не просматривались экраны мониторов и принтеры. Необходимо, чтобы посетителей по внешнему виду можно было отличить от сотрудников. Если отличие состоит в том, что посетителям выдаются идентификационные карточки, а сотрудники ходят "без опознавательных знаков", злоумышленнику достаточно снять карточку, чтобы его считали "своим". Очевидно, соответствующие карточки нужно выдавать всем.</a:t>
            </a: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Физическое управление доступом</a:t>
            </a:r>
            <a:endParaRPr lang="ru-RU" dirty="0"/>
          </a:p>
        </p:txBody>
      </p:sp>
      <p:sp>
        <p:nvSpPr>
          <p:cNvPr id="3" name="Содержимое 2"/>
          <p:cNvSpPr>
            <a:spLocks noGrp="1"/>
          </p:cNvSpPr>
          <p:nvPr>
            <p:ph idx="1"/>
          </p:nvPr>
        </p:nvSpPr>
        <p:spPr/>
        <p:txBody>
          <a:bodyPr>
            <a:normAutofit/>
          </a:bodyPr>
          <a:lstStyle/>
          <a:p>
            <a:pPr algn="just"/>
            <a:r>
              <a:rPr lang="ru-RU" sz="1800" dirty="0" smtClean="0">
                <a:latin typeface="Times New Roman" pitchFamily="18" charset="0"/>
                <a:cs typeface="Times New Roman" pitchFamily="18" charset="0"/>
              </a:rPr>
              <a:t>Средства физического управления доступом известны давно.</a:t>
            </a:r>
          </a:p>
          <a:p>
            <a:pPr algn="just"/>
            <a:r>
              <a:rPr lang="ru-RU" sz="1800" dirty="0" smtClean="0">
                <a:latin typeface="Times New Roman" pitchFamily="18" charset="0"/>
                <a:cs typeface="Times New Roman" pitchFamily="18" charset="0"/>
              </a:rPr>
              <a:t> Это :</a:t>
            </a:r>
          </a:p>
          <a:p>
            <a:pPr algn="just"/>
            <a:r>
              <a:rPr lang="ru-RU" sz="1800" dirty="0" smtClean="0">
                <a:latin typeface="Times New Roman" pitchFamily="18" charset="0"/>
                <a:cs typeface="Times New Roman" pitchFamily="18" charset="0"/>
              </a:rPr>
              <a:t>1 охрана, </a:t>
            </a:r>
          </a:p>
          <a:p>
            <a:pPr algn="just"/>
            <a:r>
              <a:rPr lang="ru-RU" sz="1800" dirty="0" smtClean="0">
                <a:latin typeface="Times New Roman" pitchFamily="18" charset="0"/>
                <a:cs typeface="Times New Roman" pitchFamily="18" charset="0"/>
              </a:rPr>
              <a:t>2 двери с замками, </a:t>
            </a:r>
          </a:p>
          <a:p>
            <a:pPr algn="just"/>
            <a:r>
              <a:rPr lang="ru-RU" sz="1800" dirty="0" smtClean="0">
                <a:latin typeface="Times New Roman" pitchFamily="18" charset="0"/>
                <a:cs typeface="Times New Roman" pitchFamily="18" charset="0"/>
              </a:rPr>
              <a:t>3 перегородки, </a:t>
            </a:r>
          </a:p>
          <a:p>
            <a:pPr algn="just"/>
            <a:r>
              <a:rPr lang="ru-RU" sz="1800" dirty="0" smtClean="0">
                <a:latin typeface="Times New Roman" pitchFamily="18" charset="0"/>
                <a:cs typeface="Times New Roman" pitchFamily="18" charset="0"/>
              </a:rPr>
              <a:t>4 телекамеры, </a:t>
            </a:r>
          </a:p>
          <a:p>
            <a:pPr algn="just"/>
            <a:r>
              <a:rPr lang="ru-RU" sz="1800" dirty="0" smtClean="0">
                <a:latin typeface="Times New Roman" pitchFamily="18" charset="0"/>
                <a:cs typeface="Times New Roman" pitchFamily="18" charset="0"/>
              </a:rPr>
              <a:t>5 датчики движения и многое другое. </a:t>
            </a:r>
          </a:p>
          <a:p>
            <a:pPr algn="just"/>
            <a:r>
              <a:rPr lang="ru-RU" sz="1800" dirty="0" smtClean="0">
                <a:latin typeface="Times New Roman" pitchFamily="18" charset="0"/>
                <a:cs typeface="Times New Roman" pitchFamily="18" charset="0"/>
              </a:rPr>
              <a:t>Для выбора оптимального (по критерию стоимость/эффективность) средства целесообразно провести анализ рисков. </a:t>
            </a:r>
          </a:p>
          <a:p>
            <a:pPr algn="just"/>
            <a:r>
              <a:rPr lang="ru-RU" sz="1800" dirty="0" smtClean="0">
                <a:latin typeface="Times New Roman" pitchFamily="18" charset="0"/>
                <a:cs typeface="Times New Roman" pitchFamily="18" charset="0"/>
              </a:rPr>
              <a:t>Кроме того, есть смысл периодически отслеживать появление технических новинок в данной области, стараясь максимально автоматизировать физическую защиту.</a:t>
            </a:r>
            <a:endParaRPr lang="ru-RU"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Выбор средств физической защиты</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Вообще говоря, при выборе средств физической защиты следует производить анализ рисков. Так, принимая решение о закупке источника бесперебойного питания, необходимо учесть качество электропитания в здании, занимаемом организацией (впрочем, почти наверняка оно окажется плохим), характер и длительность сбоев электропитания, стоимость доступных источников и возможные потери от аварий (поломка техники, приостановка работы организации и т.п.) </a:t>
            </a:r>
          </a:p>
          <a:p>
            <a:pPr algn="just"/>
            <a:r>
              <a:rPr lang="ru-RU" dirty="0" smtClean="0"/>
              <a:t>В то же время, во многих случаях решения очевидны. Меры противопожарной безопасности обязательны для всех организаций. Стоимость реализации многих мер (например, установка обычного замка на дверь серверной комнаты) либо мала, либо хоть и заметна, но все же явно меньше, чем возможный ущерб. В частности, имеет смысл регулярно копировать большие базы данных.</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Обеспечение физической защиты и средств учета</a:t>
            </a:r>
            <a:endParaRPr lang="ru-RU" dirty="0"/>
          </a:p>
        </p:txBody>
      </p:sp>
      <p:sp>
        <p:nvSpPr>
          <p:cNvPr id="3" name="Содержимое 2"/>
          <p:cNvSpPr>
            <a:spLocks noGrp="1"/>
          </p:cNvSpPr>
          <p:nvPr>
            <p:ph idx="1"/>
          </p:nvPr>
        </p:nvSpPr>
        <p:spPr/>
        <p:txBody>
          <a:bodyPr>
            <a:normAutofit fontScale="55000" lnSpcReduction="20000"/>
          </a:bodyPr>
          <a:lstStyle/>
          <a:p>
            <a:pPr algn="just"/>
            <a:r>
              <a:rPr lang="ru-RU" dirty="0" smtClean="0">
                <a:latin typeface="Times New Roman" pitchFamily="18" charset="0"/>
                <a:cs typeface="Times New Roman" pitchFamily="18" charset="0"/>
              </a:rPr>
              <a:t>Для обеспечения физической защиты и учета дискет, лент, печатных выдач и т.п. </a:t>
            </a:r>
          </a:p>
          <a:p>
            <a:pPr algn="just"/>
            <a:r>
              <a:rPr lang="ru-RU" b="1" dirty="0" smtClean="0">
                <a:latin typeface="Times New Roman" pitchFamily="18" charset="0"/>
                <a:cs typeface="Times New Roman" pitchFamily="18" charset="0"/>
              </a:rPr>
              <a:t>Управление носителями </a:t>
            </a:r>
            <a:r>
              <a:rPr lang="ru-RU" dirty="0" smtClean="0">
                <a:latin typeface="Times New Roman" pitchFamily="18" charset="0"/>
                <a:cs typeface="Times New Roman" pitchFamily="18" charset="0"/>
              </a:rPr>
              <a:t>должно обеспечивать конфиденциальность, целостность и доступность информации, хранящейся вне компьютерных систем. Под физической защитой здесь понимается не только отражение попыток несанкционированного доступа, но и предохранение от вредных влияний окружающей среды (жары, холода, влаги, магнетизма). Управление носителями должно охватывать весь жизненный цикл - от закупки до выведения из эксплуатации.</a:t>
            </a:r>
          </a:p>
          <a:p>
            <a:pPr algn="just"/>
            <a:r>
              <a:rPr lang="ru-RU" b="1" dirty="0" smtClean="0">
                <a:latin typeface="Times New Roman" pitchFamily="18" charset="0"/>
                <a:cs typeface="Times New Roman" pitchFamily="18" charset="0"/>
              </a:rPr>
              <a:t>Документирование</a:t>
            </a:r>
            <a:r>
              <a:rPr lang="ru-RU" dirty="0" smtClean="0">
                <a:latin typeface="Times New Roman" pitchFamily="18" charset="0"/>
                <a:cs typeface="Times New Roman" pitchFamily="18" charset="0"/>
              </a:rPr>
              <a:t> - неотъемлемая часть информационной безопасности. В виде документов оформляется почти все - от политики безопасности до журнала учета носителей. Важно, чтобы документация была актуальной, отражала именно текущее состояние дел, причем в непротиворечивом виде.</a:t>
            </a:r>
          </a:p>
          <a:p>
            <a:pPr algn="just"/>
            <a:r>
              <a:rPr lang="ru-RU" b="1" dirty="0" smtClean="0">
                <a:latin typeface="Times New Roman" pitchFamily="18" charset="0"/>
                <a:cs typeface="Times New Roman" pitchFamily="18" charset="0"/>
              </a:rPr>
              <a:t>К хранению одних документов </a:t>
            </a:r>
            <a:r>
              <a:rPr lang="ru-RU" dirty="0" smtClean="0">
                <a:latin typeface="Times New Roman" pitchFamily="18" charset="0"/>
                <a:cs typeface="Times New Roman" pitchFamily="18" charset="0"/>
              </a:rPr>
              <a:t>(содержащих, например, анализ уязвимых мест системы и угроз) применимы требования обеспечения конфиденциальности, к другим, таким как план восстановления после аварий - требования целостности и доступности (в критической ситуации план необходимо найти и прочитать).</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Реагирование на нарушения режима безопасности</a:t>
            </a:r>
            <a:br>
              <a:rPr lang="ru-RU" b="1" dirty="0" smtClean="0"/>
            </a:br>
            <a:endParaRPr lang="ru-RU" dirty="0"/>
          </a:p>
        </p:txBody>
      </p:sp>
      <p:sp>
        <p:nvSpPr>
          <p:cNvPr id="3" name="Содержимое 2"/>
          <p:cNvSpPr>
            <a:spLocks noGrp="1"/>
          </p:cNvSpPr>
          <p:nvPr>
            <p:ph idx="1"/>
          </p:nvPr>
        </p:nvSpPr>
        <p:spPr/>
        <p:txBody>
          <a:bodyPr>
            <a:normAutofit fontScale="70000" lnSpcReduction="20000"/>
          </a:bodyPr>
          <a:lstStyle/>
          <a:p>
            <a:r>
              <a:rPr lang="ru-RU" b="1" dirty="0" smtClean="0"/>
              <a:t>Реагирование на нарушения режима безопасности</a:t>
            </a:r>
          </a:p>
          <a:p>
            <a:pPr algn="just"/>
            <a:r>
              <a:rPr lang="ru-RU" dirty="0" smtClean="0">
                <a:latin typeface="Times New Roman" pitchFamily="18" charset="0"/>
                <a:cs typeface="Times New Roman" pitchFamily="18" charset="0"/>
              </a:rPr>
              <a:t>Программа безопасности, принятая организацией, должна предусматривать набор оперативных мероприятий, направленных на обнаружение и нейтрализацию нарушений режима информационной безопасности. Важно, чтобы в подобных случаях последовательность действий была спланирована заранее, поскольку меры нужно принимать срочные и скоординированные.</a:t>
            </a:r>
          </a:p>
          <a:p>
            <a:pPr algn="just"/>
            <a:r>
              <a:rPr lang="ru-RU" b="1" i="1" dirty="0" smtClean="0">
                <a:latin typeface="Times New Roman" pitchFamily="18" charset="0"/>
                <a:cs typeface="Times New Roman" pitchFamily="18" charset="0"/>
              </a:rPr>
              <a:t>Реакция на нарушения режима безопасности преследует три главные цели:</a:t>
            </a:r>
          </a:p>
          <a:p>
            <a:pPr algn="just"/>
            <a:r>
              <a:rPr lang="ru-RU" dirty="0" smtClean="0">
                <a:latin typeface="Times New Roman" pitchFamily="18" charset="0"/>
                <a:cs typeface="Times New Roman" pitchFamily="18" charset="0"/>
              </a:rPr>
              <a:t>1  -локализация инцидента и уменьшение наносимого вреда;</a:t>
            </a:r>
          </a:p>
          <a:p>
            <a:pPr algn="just"/>
            <a:r>
              <a:rPr lang="ru-RU" dirty="0" smtClean="0">
                <a:latin typeface="Times New Roman" pitchFamily="18" charset="0"/>
                <a:cs typeface="Times New Roman" pitchFamily="18" charset="0"/>
              </a:rPr>
              <a:t>2  -выявление нарушителя;</a:t>
            </a:r>
          </a:p>
          <a:p>
            <a:pPr algn="just"/>
            <a:r>
              <a:rPr lang="ru-RU" dirty="0" smtClean="0">
                <a:latin typeface="Times New Roman" pitchFamily="18" charset="0"/>
                <a:cs typeface="Times New Roman" pitchFamily="18" charset="0"/>
              </a:rPr>
              <a:t>3 -предупреждение повторных нарушений.</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Ответственные и инфраструктура</a:t>
            </a:r>
            <a:endParaRPr lang="ru-RU" dirty="0"/>
          </a:p>
        </p:txBody>
      </p:sp>
      <p:sp>
        <p:nvSpPr>
          <p:cNvPr id="3" name="Содержимое 2"/>
          <p:cNvSpPr>
            <a:spLocks noGrp="1"/>
          </p:cNvSpPr>
          <p:nvPr>
            <p:ph idx="1"/>
          </p:nvPr>
        </p:nvSpPr>
        <p:spPr/>
        <p:txBody>
          <a:bodyPr>
            <a:normAutofit fontScale="70000" lnSpcReduction="20000"/>
          </a:bodyPr>
          <a:lstStyle/>
          <a:p>
            <a:pPr algn="just"/>
            <a:r>
              <a:rPr lang="ru-RU" dirty="0" smtClean="0">
                <a:latin typeface="Times New Roman" pitchFamily="18" charset="0"/>
                <a:cs typeface="Times New Roman" pitchFamily="18" charset="0"/>
              </a:rPr>
              <a:t>Составляя списки ответственных специалистов, следует учитывать, что некоторые из них могут непосредственно пострадать от аварии (например, от пожара), кто-то может находиться в состоянии стресса, часть сотрудников, возможно, будет лишена возможности попасть на работу (например, в случае массовых беспорядков). Желательно иметь некоторый резерв специалистов или заранее определить каналы, по которым можно на время привлечь дополнительный персонал.</a:t>
            </a:r>
          </a:p>
          <a:p>
            <a:pPr algn="just"/>
            <a:r>
              <a:rPr lang="ru-RU" dirty="0" smtClean="0">
                <a:latin typeface="Times New Roman" pitchFamily="18" charset="0"/>
                <a:cs typeface="Times New Roman" pitchFamily="18" charset="0"/>
              </a:rPr>
              <a:t>Информационная инфраструктура включает в себя следующие элементы:</a:t>
            </a:r>
          </a:p>
          <a:p>
            <a:pPr algn="just"/>
            <a:r>
              <a:rPr lang="ru-RU" dirty="0" smtClean="0">
                <a:latin typeface="Times New Roman" pitchFamily="18" charset="0"/>
                <a:cs typeface="Times New Roman" pitchFamily="18" charset="0"/>
              </a:rPr>
              <a:t>компьютеры;</a:t>
            </a:r>
          </a:p>
          <a:p>
            <a:pPr algn="just"/>
            <a:r>
              <a:rPr lang="ru-RU" dirty="0" smtClean="0">
                <a:latin typeface="Times New Roman" pitchFamily="18" charset="0"/>
                <a:cs typeface="Times New Roman" pitchFamily="18" charset="0"/>
              </a:rPr>
              <a:t>программы и данные;</a:t>
            </a:r>
          </a:p>
          <a:p>
            <a:pPr algn="just"/>
            <a:r>
              <a:rPr lang="ru-RU" dirty="0" smtClean="0">
                <a:latin typeface="Times New Roman" pitchFamily="18" charset="0"/>
                <a:cs typeface="Times New Roman" pitchFamily="18" charset="0"/>
              </a:rPr>
              <a:t>информационные сервисы внешних организаций;</a:t>
            </a:r>
          </a:p>
          <a:p>
            <a:pPr algn="just"/>
            <a:r>
              <a:rPr lang="ru-RU" dirty="0" smtClean="0">
                <a:latin typeface="Times New Roman" pitchFamily="18" charset="0"/>
                <a:cs typeface="Times New Roman" pitchFamily="18" charset="0"/>
              </a:rPr>
              <a:t>документацию.</a:t>
            </a:r>
          </a:p>
          <a:p>
            <a:pPr algn="just"/>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Физическая  инфраструктура</a:t>
            </a:r>
            <a:endParaRPr lang="ru-RU" dirty="0"/>
          </a:p>
        </p:txBody>
      </p:sp>
      <p:sp>
        <p:nvSpPr>
          <p:cNvPr id="3" name="Содержимое 2"/>
          <p:cNvSpPr>
            <a:spLocks noGrp="1"/>
          </p:cNvSpPr>
          <p:nvPr>
            <p:ph idx="1"/>
          </p:nvPr>
        </p:nvSpPr>
        <p:spPr/>
        <p:txBody>
          <a:bodyPr>
            <a:normAutofit fontScale="62500" lnSpcReduction="20000"/>
          </a:bodyPr>
          <a:lstStyle/>
          <a:p>
            <a:pPr algn="just"/>
            <a:r>
              <a:rPr lang="ru-RU" dirty="0" smtClean="0">
                <a:latin typeface="Times New Roman" pitchFamily="18" charset="0"/>
                <a:cs typeface="Times New Roman" pitchFamily="18" charset="0"/>
              </a:rPr>
              <a:t>К физической инфраструктуре относятся здания, инженерные коммуникации, средства связи, оргтехника и многое другое. Компьютерная техника не может работать в плохих условиях, без стабильного электропитания и т.п.</a:t>
            </a:r>
          </a:p>
          <a:p>
            <a:pPr algn="just"/>
            <a:r>
              <a:rPr lang="ru-RU" dirty="0" smtClean="0">
                <a:latin typeface="Times New Roman" pitchFamily="18" charset="0"/>
                <a:cs typeface="Times New Roman" pitchFamily="18" charset="0"/>
              </a:rPr>
              <a:t>Анализируя критичные ресурсы, целесообразно учесть временной профиль их использования. Большинство ресурсов требуются постоянно, но в некоторых нужда может возникать только в определенные периоды (например, в конце месяца или года при составлении отчета).</a:t>
            </a:r>
          </a:p>
          <a:p>
            <a:pPr algn="just"/>
            <a:r>
              <a:rPr lang="ru-RU" dirty="0" smtClean="0">
                <a:latin typeface="Times New Roman" pitchFamily="18" charset="0"/>
                <a:cs typeface="Times New Roman" pitchFamily="18" charset="0"/>
              </a:rPr>
              <a:t>При определении перечня возможных аварий нужно попытаться разработать их сценарии. Как будут развиваться события? Каковы могут оказаться масштабы бедствия? Что произойдет с критичными ресурсами? Например, смогут ли сотрудники попасть на работу? Будут ли выведены из строя компьютеры? Возможны ли случаи саботажа? Будет ли работать связь? Пострадает ли здание организации? Можно ли будет найти и прочитать необходимые бумаги?</a:t>
            </a:r>
          </a:p>
          <a:p>
            <a:endParaRPr lang="ru-RU" dirty="0"/>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1211</Words>
  <Application>Microsoft Office PowerPoint</Application>
  <PresentationFormat>Экран (4:3)</PresentationFormat>
  <Paragraphs>65</Paragraphs>
  <Slides>11</Slides>
  <Notes>0</Notes>
  <HiddenSlides>0</HiddenSlides>
  <MMClips>0</MMClips>
  <ScaleCrop>false</ScaleCrop>
  <HeadingPairs>
    <vt:vector size="4" baseType="variant">
      <vt:variant>
        <vt:lpstr>Тема</vt:lpstr>
      </vt:variant>
      <vt:variant>
        <vt:i4>4</vt:i4>
      </vt:variant>
      <vt:variant>
        <vt:lpstr>Заголовки слайдов</vt:lpstr>
      </vt:variant>
      <vt:variant>
        <vt:i4>11</vt:i4>
      </vt:variant>
    </vt:vector>
  </HeadingPairs>
  <TitlesOfParts>
    <vt:vector size="15" baseType="lpstr">
      <vt:lpstr>Тема Office</vt:lpstr>
      <vt:lpstr>Трек</vt:lpstr>
      <vt:lpstr>Эркер</vt:lpstr>
      <vt:lpstr>Поток</vt:lpstr>
      <vt:lpstr>Ставропольский государственный аграрный университет                                             Кафедра   ИС</vt:lpstr>
      <vt:lpstr>Физическая защита</vt:lpstr>
      <vt:lpstr>Проектирование физической защиты</vt:lpstr>
      <vt:lpstr>Физическое управление доступом</vt:lpstr>
      <vt:lpstr>Выбор средств физической защиты</vt:lpstr>
      <vt:lpstr>Обеспечение физической защиты и средств учета</vt:lpstr>
      <vt:lpstr>Реагирование на нарушения режима безопасности </vt:lpstr>
      <vt:lpstr>Ответственные и инфраструктура</vt:lpstr>
      <vt:lpstr>Физическая  инфраструктура</vt:lpstr>
      <vt:lpstr>Реализация стратегии физической защиты</vt:lpstr>
      <vt:lpstr>Задание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Ставропольский государственный аграрный университет Кафедра ПИ</dc:title>
  <cp:lastModifiedBy>Компьютер</cp:lastModifiedBy>
  <cp:revision>11</cp:revision>
  <dcterms:modified xsi:type="dcterms:W3CDTF">2017-01-30T11:21:26Z</dcterms:modified>
</cp:coreProperties>
</file>